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910423"/>
            <a:ext cx="7772400" cy="11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12" name="Shape 12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>
                <a:solidFill>
                  <a:srgbClr val="FFA711"/>
                </a:solidFill>
              </a:defRPr>
            </a:lvl1pPr>
            <a:lvl2pPr rtl="0">
              <a:buNone/>
              <a:defRPr>
                <a:solidFill>
                  <a:srgbClr val="FFA711"/>
                </a:solidFill>
              </a:defRPr>
            </a:lvl2pPr>
            <a:lvl3pPr rtl="0">
              <a:buNone/>
              <a:defRPr>
                <a:solidFill>
                  <a:srgbClr val="FFA711"/>
                </a:solidFill>
              </a:defRPr>
            </a:lvl3pPr>
            <a:lvl4pPr rtl="0">
              <a:buNone/>
              <a:defRPr>
                <a:solidFill>
                  <a:srgbClr val="FFA711"/>
                </a:solidFill>
              </a:defRPr>
            </a:lvl4pPr>
            <a:lvl5pPr rtl="0">
              <a:buNone/>
              <a:defRPr>
                <a:solidFill>
                  <a:srgbClr val="FFA711"/>
                </a:solidFill>
              </a:defRPr>
            </a:lvl5pPr>
            <a:lvl6pPr rtl="0">
              <a:buNone/>
              <a:defRPr>
                <a:solidFill>
                  <a:srgbClr val="FFA711"/>
                </a:solidFill>
              </a:defRPr>
            </a:lvl6pPr>
            <a:lvl7pPr rtl="0">
              <a:buNone/>
              <a:defRPr>
                <a:solidFill>
                  <a:srgbClr val="FFA711"/>
                </a:solidFill>
              </a:defRPr>
            </a:lvl7pPr>
            <a:lvl8pPr rtl="0">
              <a:buNone/>
              <a:defRPr>
                <a:solidFill>
                  <a:srgbClr val="FFA711"/>
                </a:solidFill>
              </a:defRPr>
            </a:lvl8pPr>
            <a:lvl9pPr rtl="0">
              <a:buNone/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23" name="Shape 23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24" name="Shape 2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2" name="Shape 3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8" name="Shape 38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1pPr>
            <a:lvl2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2pPr>
            <a:lvl3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3pPr>
            <a:lvl4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4pPr>
            <a:lvl5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5pPr>
            <a:lvl6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6pPr>
            <a:lvl7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7pPr>
            <a:lvl8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8pPr>
            <a:lvl9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44" name="Shape 4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49" name="Shape 49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1321"/>
            <a:ext cx="9144000" cy="1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sd.org/khs/english/help%20page/Descriptive%20Word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From just Plain Jane, to Wild and Insane! 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2910423"/>
            <a:ext cx="7772400" cy="111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Adding Descriptive/Figurative Language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Key #1: </a:t>
            </a:r>
            <a:r>
              <a:rPr lang="en" sz="3000"/>
              <a:t>Figurative Language </a:t>
            </a:r>
            <a:r>
              <a:rPr lang="en"/>
              <a:t>-- Simile 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buNone/>
            </a:pPr>
            <a:r>
              <a:rPr lang="en" sz="3000" b="1">
                <a:solidFill>
                  <a:srgbClr val="FFFFFF"/>
                </a:solidFill>
              </a:rPr>
              <a:t>Simile</a:t>
            </a:r>
            <a:r>
              <a:rPr lang="en" sz="3000">
                <a:solidFill>
                  <a:srgbClr val="FFFFFF"/>
                </a:solidFill>
              </a:rPr>
              <a:t>: A </a:t>
            </a:r>
            <a:r>
              <a:rPr lang="en" sz="3000" i="1">
                <a:solidFill>
                  <a:srgbClr val="FFFFFF"/>
                </a:solidFill>
              </a:rPr>
              <a:t>simile </a:t>
            </a:r>
            <a:r>
              <a:rPr lang="en" sz="3000">
                <a:solidFill>
                  <a:srgbClr val="FFFFFF"/>
                </a:solidFill>
              </a:rPr>
              <a:t>is a figure of speech that uses </a:t>
            </a:r>
            <a:r>
              <a:rPr lang="en" sz="3000" i="1" u="sng">
                <a:solidFill>
                  <a:srgbClr val="FF9900"/>
                </a:solidFill>
              </a:rPr>
              <a:t>like </a:t>
            </a:r>
            <a:r>
              <a:rPr lang="en" sz="3000">
                <a:solidFill>
                  <a:srgbClr val="FFFFFF"/>
                </a:solidFill>
              </a:rPr>
              <a:t>or </a:t>
            </a:r>
            <a:r>
              <a:rPr lang="en" sz="3000" i="1" u="sng">
                <a:solidFill>
                  <a:srgbClr val="FF9900"/>
                </a:solidFill>
              </a:rPr>
              <a:t>as</a:t>
            </a:r>
            <a:r>
              <a:rPr lang="en" sz="3000" i="1">
                <a:solidFill>
                  <a:srgbClr val="FFFFFF"/>
                </a:solidFill>
              </a:rPr>
              <a:t> </a:t>
            </a:r>
            <a:r>
              <a:rPr lang="en" sz="3000">
                <a:solidFill>
                  <a:srgbClr val="FFFFFF"/>
                </a:solidFill>
              </a:rPr>
              <a:t>to make a direct comparison between two </a:t>
            </a:r>
            <a:r>
              <a:rPr lang="en" sz="3000" u="sng">
                <a:solidFill>
                  <a:srgbClr val="FF9900"/>
                </a:solidFill>
              </a:rPr>
              <a:t>unlike ideas</a:t>
            </a:r>
            <a:r>
              <a:rPr lang="en" sz="3000">
                <a:solidFill>
                  <a:srgbClr val="FFFFFF"/>
                </a:solidFill>
              </a:rPr>
              <a:t>. </a:t>
            </a:r>
          </a:p>
          <a:p>
            <a:endParaRPr/>
          </a:p>
          <a:p>
            <a:pPr lvl="0" algn="just" rtl="0">
              <a:lnSpc>
                <a:spcPct val="115000"/>
              </a:lnSpc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FFFFFF"/>
                </a:solidFill>
              </a:rPr>
              <a:t>Everyday speech often contains similes, such as “pale as a ghost,” “good as gold,” “spread like wildfire,” and “clever as a fox.”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Key #2: </a:t>
            </a:r>
            <a:r>
              <a:rPr lang="en" sz="2300"/>
              <a:t>Figurative Language</a:t>
            </a:r>
            <a:r>
              <a:rPr lang="en"/>
              <a:t> -- Metaphor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n" sz="3000" b="1">
                <a:solidFill>
                  <a:srgbClr val="FFFFFF"/>
                </a:solidFill>
              </a:rPr>
              <a:t>Metaphor</a:t>
            </a:r>
            <a:r>
              <a:rPr lang="en" sz="3000">
                <a:solidFill>
                  <a:srgbClr val="FFFFFF"/>
                </a:solidFill>
              </a:rPr>
              <a:t>: A </a:t>
            </a:r>
            <a:r>
              <a:rPr lang="en" sz="3000" i="1">
                <a:solidFill>
                  <a:srgbClr val="FFFFFF"/>
                </a:solidFill>
              </a:rPr>
              <a:t>metaphor </a:t>
            </a:r>
            <a:r>
              <a:rPr lang="en" sz="3000">
                <a:solidFill>
                  <a:srgbClr val="FFFFFF"/>
                </a:solidFill>
              </a:rPr>
              <a:t>is a figure of speech in which something is described as though it were </a:t>
            </a:r>
            <a:r>
              <a:rPr lang="en" sz="3000" u="sng">
                <a:solidFill>
                  <a:srgbClr val="FF9900"/>
                </a:solidFill>
              </a:rPr>
              <a:t>something else</a:t>
            </a:r>
            <a:r>
              <a:rPr lang="en" sz="3000">
                <a:solidFill>
                  <a:srgbClr val="FFFFFF"/>
                </a:solidFill>
              </a:rPr>
              <a:t>. A metaphor, like a simile, works by pointing out a </a:t>
            </a:r>
            <a:r>
              <a:rPr lang="en" sz="3000" u="sng">
                <a:solidFill>
                  <a:srgbClr val="FF9900"/>
                </a:solidFill>
              </a:rPr>
              <a:t>similarity</a:t>
            </a:r>
            <a:r>
              <a:rPr lang="en" sz="3000">
                <a:solidFill>
                  <a:srgbClr val="FFFFFF"/>
                </a:solidFill>
              </a:rPr>
              <a:t> between two </a:t>
            </a:r>
            <a:r>
              <a:rPr lang="en" sz="3000" u="sng">
                <a:solidFill>
                  <a:srgbClr val="FF9900"/>
                </a:solidFill>
              </a:rPr>
              <a:t>unlike things.</a:t>
            </a:r>
            <a:r>
              <a:rPr lang="en" sz="3000">
                <a:solidFill>
                  <a:srgbClr val="FFFFFF"/>
                </a:solidFill>
              </a:rPr>
              <a:t> </a:t>
            </a:r>
          </a:p>
          <a:p>
            <a:endParaRPr/>
          </a:p>
          <a:p>
            <a:pPr lvl="0" rtl="0">
              <a:lnSpc>
                <a:spcPct val="115000"/>
              </a:lnSpc>
              <a:buNone/>
            </a:pPr>
            <a:r>
              <a:rPr lang="en" sz="3000">
                <a:solidFill>
                  <a:srgbClr val="FFFFFF"/>
                </a:solidFill>
              </a:rPr>
              <a:t>Ex: The snow was a white blanket over the town.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500" u="sng"/>
              <a:t>Simile v. Metaphor: The Smack Down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" sz="260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A simile uses </a:t>
            </a:r>
            <a:r>
              <a:rPr lang="en" sz="2600" i="1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like</a:t>
            </a:r>
            <a:r>
              <a:rPr lang="en" sz="260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" sz="2600" i="1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as</a:t>
            </a:r>
            <a:r>
              <a:rPr lang="en" sz="260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 to connect things; a metaphor eschews </a:t>
            </a: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[avoids]</a:t>
            </a:r>
            <a:r>
              <a:rPr lang="en" sz="260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 both words.</a:t>
            </a:r>
            <a:r>
              <a:rPr lang="en" sz="26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lvl="0" indent="-393700" rtl="0"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Simile: “My love for you is like old lunchmeat. Still here, but way past its expiration date.” </a:t>
            </a:r>
          </a:p>
          <a:p>
            <a:pPr marL="457200" lvl="0" indent="-393700" rtl="0"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Metaphor: “My love for you is a zombie. Dead but still walking around.” </a:t>
            </a:r>
          </a:p>
          <a:p>
            <a:pPr>
              <a:buNone/>
            </a:pPr>
            <a:r>
              <a:rPr lang="en" sz="260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The simile creates a little distance</a:t>
            </a: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; this is </a:t>
            </a:r>
            <a:r>
              <a:rPr lang="en" sz="2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like </a:t>
            </a: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that. Not same, but similar. </a:t>
            </a:r>
            <a:r>
              <a:rPr lang="en" sz="260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A metaphor undercuts that distance</a:t>
            </a: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This </a:t>
            </a:r>
            <a:r>
              <a:rPr lang="en" sz="2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that. Not just similar, but absolutely (though abstractly) the same” (Wending, 2012).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500"/>
              <a:t>Key #3: </a:t>
            </a:r>
            <a:r>
              <a:rPr lang="en" sz="2000"/>
              <a:t>Figurative Language</a:t>
            </a:r>
            <a:r>
              <a:rPr lang="en" sz="3500"/>
              <a:t> -- Personification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4000" b="1">
                <a:solidFill>
                  <a:srgbClr val="FFFFFF"/>
                </a:solidFill>
              </a:rPr>
              <a:t>Personification</a:t>
            </a:r>
            <a:r>
              <a:rPr lang="en" sz="4000">
                <a:solidFill>
                  <a:srgbClr val="FFFFFF"/>
                </a:solidFill>
              </a:rPr>
              <a:t>: </a:t>
            </a:r>
            <a:r>
              <a:rPr lang="en" sz="4000" i="1">
                <a:solidFill>
                  <a:srgbClr val="FFFFFF"/>
                </a:solidFill>
              </a:rPr>
              <a:t>Personification </a:t>
            </a:r>
            <a:r>
              <a:rPr lang="en" sz="4000">
                <a:solidFill>
                  <a:srgbClr val="FFFFFF"/>
                </a:solidFill>
              </a:rPr>
              <a:t>is a type of figurative language in which a </a:t>
            </a:r>
            <a:r>
              <a:rPr lang="en" sz="4000" u="sng">
                <a:solidFill>
                  <a:srgbClr val="FF9900"/>
                </a:solidFill>
              </a:rPr>
              <a:t>nonhuman</a:t>
            </a:r>
            <a:r>
              <a:rPr lang="en" sz="4000">
                <a:solidFill>
                  <a:srgbClr val="FFFFFF"/>
                </a:solidFill>
              </a:rPr>
              <a:t> subject is given </a:t>
            </a:r>
            <a:r>
              <a:rPr lang="en" sz="4000" u="sng">
                <a:solidFill>
                  <a:srgbClr val="FF9900"/>
                </a:solidFill>
              </a:rPr>
              <a:t>human</a:t>
            </a:r>
            <a:r>
              <a:rPr lang="en" sz="4000">
                <a:solidFill>
                  <a:srgbClr val="FFFFFF"/>
                </a:solidFill>
              </a:rPr>
              <a:t> characteristics. </a:t>
            </a:r>
          </a:p>
          <a:p>
            <a:endParaRPr/>
          </a:p>
          <a:p>
            <a:pPr>
              <a:buNone/>
            </a:pPr>
            <a:r>
              <a:rPr lang="en" sz="4000">
                <a:solidFill>
                  <a:srgbClr val="FFFFFF"/>
                </a:solidFill>
              </a:rPr>
              <a:t>Ex: The sky was sad. It cried today.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4000"/>
              <a:t>A Word for Every Occasion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lvl="0" rtl="0"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http://www.kisd.org/khs/english/help%20page/Descriptive%20Words.htm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On-screen Show (4:3)</PresentationFormat>
  <Paragraphs>22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Custom Theme</vt:lpstr>
      <vt:lpstr>From just Plain Jane, to Wild and Insane! </vt:lpstr>
      <vt:lpstr>Key #1: Figurative Language -- Simile </vt:lpstr>
      <vt:lpstr>Key #2: Figurative Language -- Metaphor</vt:lpstr>
      <vt:lpstr>Simile v. Metaphor: The Smack Down</vt:lpstr>
      <vt:lpstr>Key #3: Figurative Language -- Personification</vt:lpstr>
      <vt:lpstr>A Word for Every Occasion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just Plain Jane, to Wild and Insane! </dc:title>
  <cp:lastModifiedBy>ccoyne</cp:lastModifiedBy>
  <cp:revision>1</cp:revision>
  <dcterms:modified xsi:type="dcterms:W3CDTF">2013-09-30T20:22:03Z</dcterms:modified>
</cp:coreProperties>
</file>